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84" r:id="rId3"/>
    <p:sldId id="261" r:id="rId4"/>
    <p:sldId id="263" r:id="rId5"/>
    <p:sldId id="288" r:id="rId6"/>
    <p:sldId id="273" r:id="rId7"/>
    <p:sldId id="289" r:id="rId8"/>
    <p:sldId id="287" r:id="rId9"/>
    <p:sldId id="290" r:id="rId10"/>
    <p:sldId id="286" r:id="rId11"/>
    <p:sldId id="258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720" userDrawn="1">
          <p15:clr>
            <a:srgbClr val="A4A3A4"/>
          </p15:clr>
        </p15:guide>
        <p15:guide id="4" orient="horz" pos="18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B4B4B4"/>
    <a:srgbClr val="B2FF59"/>
    <a:srgbClr val="F3F3F3"/>
    <a:srgbClr val="1D1D1B"/>
    <a:srgbClr val="00BCD4"/>
    <a:srgbClr val="0097A7"/>
    <a:srgbClr val="8BC34A"/>
    <a:srgbClr val="222222"/>
    <a:srgbClr val="689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3B078B7-8930-4FC5-A127-71938795BF3B}">
  <a:tblStyle styleId="{13B078B7-8930-4FC5-A127-71938795BF3B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636" y="276"/>
      </p:cViewPr>
      <p:guideLst>
        <p:guide orient="horz" pos="1620"/>
        <p:guide pos="2880"/>
        <p:guide orient="horz" pos="1720"/>
        <p:guide orient="horz" pos="18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545946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7208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1534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3163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8579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3173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6837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1227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6518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5703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8815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solidFill>
          <a:srgbClr val="22222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0" t="0" r="0" b="0"/>
            <a:pathLst>
              <a:path w="164592" h="208788" extrusionOk="0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00BCD4">
              <a:alpha val="84706"/>
            </a:srgbClr>
          </a:solidFill>
          <a:ln>
            <a:solidFill>
              <a:srgbClr val="0097A7"/>
            </a:solidFill>
          </a:ln>
        </p:spPr>
      </p:sp>
      <p:sp>
        <p:nvSpPr>
          <p:cNvPr id="12" name="Shape 12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>
              <a:alpha val="17690"/>
            </a:srgb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solidFill>
                <a:srgbClr val="434343"/>
              </a:solidFill>
            </a:endParaRPr>
          </a:p>
        </p:txBody>
      </p:sp>
      <p:sp>
        <p:nvSpPr>
          <p:cNvPr id="13" name="Shape 13"/>
          <p:cNvSpPr/>
          <p:nvPr/>
        </p:nvSpPr>
        <p:spPr>
          <a:xfrm flipH="1">
            <a:off x="1028474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5200"/>
            </a:lvl1pPr>
            <a:lvl2pPr lvl="1">
              <a:spcBef>
                <a:spcPts val="0"/>
              </a:spcBef>
              <a:buSzPct val="100000"/>
              <a:defRPr sz="5200"/>
            </a:lvl2pPr>
            <a:lvl3pPr lvl="2">
              <a:spcBef>
                <a:spcPts val="0"/>
              </a:spcBef>
              <a:buSzPct val="100000"/>
              <a:defRPr sz="5200"/>
            </a:lvl3pPr>
            <a:lvl4pPr lvl="3">
              <a:spcBef>
                <a:spcPts val="0"/>
              </a:spcBef>
              <a:buSzPct val="100000"/>
              <a:defRPr sz="5200"/>
            </a:lvl4pPr>
            <a:lvl5pPr lvl="4">
              <a:spcBef>
                <a:spcPts val="0"/>
              </a:spcBef>
              <a:buSzPct val="100000"/>
              <a:defRPr sz="5200"/>
            </a:lvl5pPr>
            <a:lvl6pPr lvl="5">
              <a:spcBef>
                <a:spcPts val="0"/>
              </a:spcBef>
              <a:buSzPct val="100000"/>
              <a:defRPr sz="5200"/>
            </a:lvl6pPr>
            <a:lvl7pPr lvl="6">
              <a:spcBef>
                <a:spcPts val="0"/>
              </a:spcBef>
              <a:buSzPct val="100000"/>
              <a:defRPr sz="5200"/>
            </a:lvl7pPr>
            <a:lvl8pPr lvl="7">
              <a:spcBef>
                <a:spcPts val="0"/>
              </a:spcBef>
              <a:buSzPct val="100000"/>
              <a:defRPr sz="5200"/>
            </a:lvl8pPr>
            <a:lvl9pPr lvl="8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32" name="Shape 3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72133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00B0F0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5" name="Shape 3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" name="Shape 36"/>
          <p:cNvSpPr/>
          <p:nvPr/>
        </p:nvSpPr>
        <p:spPr>
          <a:xfrm flipH="1">
            <a:off x="990374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843" y="291418"/>
            <a:ext cx="730532" cy="730532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42" name="Shape 4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3" name="Shape 43"/>
          <p:cNvSpPr/>
          <p:nvPr/>
        </p:nvSpPr>
        <p:spPr>
          <a:xfrm flipH="1">
            <a:off x="472133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5" name="Shape 4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6" name="Shape 46"/>
          <p:cNvSpPr/>
          <p:nvPr/>
        </p:nvSpPr>
        <p:spPr>
          <a:xfrm flipH="1">
            <a:off x="990374" y="49339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2400" b="0"/>
            </a:lvl1pPr>
            <a:lvl2pPr lvl="1">
              <a:spcBef>
                <a:spcPts val="0"/>
              </a:spcBef>
              <a:buSzPct val="100000"/>
              <a:defRPr sz="2400" b="0"/>
            </a:lvl2pPr>
            <a:lvl3pPr lvl="2">
              <a:spcBef>
                <a:spcPts val="0"/>
              </a:spcBef>
              <a:buSzPct val="100000"/>
              <a:defRPr sz="2400" b="0"/>
            </a:lvl3pPr>
            <a:lvl4pPr lvl="3">
              <a:spcBef>
                <a:spcPts val="0"/>
              </a:spcBef>
              <a:buSzPct val="100000"/>
              <a:defRPr sz="2400" b="0"/>
            </a:lvl4pPr>
            <a:lvl5pPr lvl="4">
              <a:spcBef>
                <a:spcPts val="0"/>
              </a:spcBef>
              <a:buSzPct val="100000"/>
              <a:defRPr sz="2400" b="0"/>
            </a:lvl5pPr>
            <a:lvl6pPr lvl="5">
              <a:spcBef>
                <a:spcPts val="0"/>
              </a:spcBef>
              <a:buSzPct val="100000"/>
              <a:defRPr sz="2400" b="0"/>
            </a:lvl6pPr>
            <a:lvl7pPr lvl="6">
              <a:spcBef>
                <a:spcPts val="0"/>
              </a:spcBef>
              <a:buSzPct val="100000"/>
              <a:defRPr sz="2400" b="0"/>
            </a:lvl7pPr>
            <a:lvl8pPr lvl="7">
              <a:spcBef>
                <a:spcPts val="0"/>
              </a:spcBef>
              <a:buSzPct val="100000"/>
              <a:defRPr sz="2400" b="0"/>
            </a:lvl8pPr>
            <a:lvl9pPr lvl="8">
              <a:spcBef>
                <a:spcPts val="0"/>
              </a:spcBef>
              <a:buSzPct val="100000"/>
              <a:defRPr sz="2400" b="0"/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1101375" y="1311550"/>
            <a:ext cx="3681900" cy="3537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600"/>
            </a:lvl1pPr>
            <a:lvl2pPr lvl="1">
              <a:spcBef>
                <a:spcPts val="0"/>
              </a:spcBef>
              <a:buSzPct val="100000"/>
              <a:defRPr sz="2600"/>
            </a:lvl2pPr>
            <a:lvl3pPr lvl="2">
              <a:spcBef>
                <a:spcPts val="0"/>
              </a:spcBef>
              <a:buSzPct val="100000"/>
              <a:defRPr sz="2600"/>
            </a:lvl3pPr>
            <a:lvl4pPr lvl="3">
              <a:spcBef>
                <a:spcPts val="0"/>
              </a:spcBef>
              <a:buSzPct val="100000"/>
              <a:defRPr sz="2600"/>
            </a:lvl4pPr>
            <a:lvl5pPr lvl="4">
              <a:spcBef>
                <a:spcPts val="0"/>
              </a:spcBef>
              <a:buSzPct val="100000"/>
              <a:defRPr sz="2600"/>
            </a:lvl5pPr>
            <a:lvl6pPr lvl="5">
              <a:spcBef>
                <a:spcPts val="0"/>
              </a:spcBef>
              <a:buSzPct val="100000"/>
              <a:defRPr sz="2600"/>
            </a:lvl6pPr>
            <a:lvl7pPr lvl="6">
              <a:spcBef>
                <a:spcPts val="0"/>
              </a:spcBef>
              <a:buSzPct val="100000"/>
              <a:defRPr sz="2600"/>
            </a:lvl7pPr>
            <a:lvl8pPr lvl="7">
              <a:spcBef>
                <a:spcPts val="0"/>
              </a:spcBef>
              <a:buSzPct val="100000"/>
              <a:defRPr sz="2600"/>
            </a:lvl8pPr>
            <a:lvl9pPr lvl="8">
              <a:spcBef>
                <a:spcPts val="0"/>
              </a:spcBef>
              <a:buSzPct val="100000"/>
              <a:defRPr sz="26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5004949" y="1311550"/>
            <a:ext cx="3681900" cy="3537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600"/>
            </a:lvl1pPr>
            <a:lvl2pPr lvl="1">
              <a:spcBef>
                <a:spcPts val="0"/>
              </a:spcBef>
              <a:buSzPct val="100000"/>
              <a:defRPr sz="2600"/>
            </a:lvl2pPr>
            <a:lvl3pPr lvl="2">
              <a:spcBef>
                <a:spcPts val="0"/>
              </a:spcBef>
              <a:buSzPct val="100000"/>
              <a:defRPr sz="2600"/>
            </a:lvl3pPr>
            <a:lvl4pPr lvl="3">
              <a:spcBef>
                <a:spcPts val="0"/>
              </a:spcBef>
              <a:buSzPct val="100000"/>
              <a:defRPr sz="2600"/>
            </a:lvl4pPr>
            <a:lvl5pPr lvl="4">
              <a:spcBef>
                <a:spcPts val="0"/>
              </a:spcBef>
              <a:buSzPct val="100000"/>
              <a:defRPr sz="2600"/>
            </a:lvl5pPr>
            <a:lvl6pPr lvl="5">
              <a:spcBef>
                <a:spcPts val="0"/>
              </a:spcBef>
              <a:buSzPct val="100000"/>
              <a:defRPr sz="2600"/>
            </a:lvl6pPr>
            <a:lvl7pPr lvl="6">
              <a:spcBef>
                <a:spcPts val="0"/>
              </a:spcBef>
              <a:buSzPct val="100000"/>
              <a:defRPr sz="2600"/>
            </a:lvl7pPr>
            <a:lvl8pPr lvl="7">
              <a:spcBef>
                <a:spcPts val="0"/>
              </a:spcBef>
              <a:buSzPct val="100000"/>
              <a:defRPr sz="2600"/>
            </a:lvl8pPr>
            <a:lvl9pPr lvl="8">
              <a:spcBef>
                <a:spcPts val="0"/>
              </a:spcBef>
              <a:buSzPct val="100000"/>
              <a:defRPr sz="2600"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843" y="291418"/>
            <a:ext cx="730532" cy="730532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53" name="Shape 53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Shape 54"/>
          <p:cNvSpPr/>
          <p:nvPr/>
        </p:nvSpPr>
        <p:spPr>
          <a:xfrm flipH="1">
            <a:off x="472133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5" name="Shape 55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6" name="Shape 56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7" name="Shape 57"/>
          <p:cNvSpPr/>
          <p:nvPr/>
        </p:nvSpPr>
        <p:spPr>
          <a:xfrm flipH="1">
            <a:off x="990374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1104900" y="1224350"/>
            <a:ext cx="2423100" cy="354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2000"/>
            </a:lvl1pPr>
            <a:lvl2pPr lvl="1" rtl="0">
              <a:spcBef>
                <a:spcPts val="0"/>
              </a:spcBef>
              <a:buSzPct val="100000"/>
              <a:defRPr sz="2000"/>
            </a:lvl2pPr>
            <a:lvl3pPr lvl="2" rtl="0">
              <a:spcBef>
                <a:spcPts val="0"/>
              </a:spcBef>
              <a:buSzPct val="100000"/>
              <a:defRPr sz="2000"/>
            </a:lvl3pPr>
            <a:lvl4pPr lvl="3" rtl="0">
              <a:spcBef>
                <a:spcPts val="0"/>
              </a:spcBef>
              <a:buSzPct val="100000"/>
              <a:defRPr sz="2000"/>
            </a:lvl4pPr>
            <a:lvl5pPr lvl="4" rtl="0">
              <a:spcBef>
                <a:spcPts val="0"/>
              </a:spcBef>
              <a:buSzPct val="100000"/>
              <a:defRPr sz="2000"/>
            </a:lvl5pPr>
            <a:lvl6pPr lvl="5" rtl="0">
              <a:spcBef>
                <a:spcPts val="0"/>
              </a:spcBef>
              <a:buSzPct val="100000"/>
              <a:defRPr sz="2000"/>
            </a:lvl6pPr>
            <a:lvl7pPr lvl="6" rtl="0">
              <a:spcBef>
                <a:spcPts val="0"/>
              </a:spcBef>
              <a:buSzPct val="100000"/>
              <a:defRPr sz="2000"/>
            </a:lvl7pPr>
            <a:lvl8pPr lvl="7" rtl="0">
              <a:spcBef>
                <a:spcPts val="0"/>
              </a:spcBef>
              <a:buSzPct val="100000"/>
              <a:defRPr sz="2000"/>
            </a:lvl8pPr>
            <a:lvl9pPr lvl="8" rtl="0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2"/>
          </p:nvPr>
        </p:nvSpPr>
        <p:spPr>
          <a:xfrm>
            <a:off x="3652188" y="1224350"/>
            <a:ext cx="2423100" cy="354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2000"/>
            </a:lvl1pPr>
            <a:lvl2pPr lvl="1" rtl="0">
              <a:spcBef>
                <a:spcPts val="0"/>
              </a:spcBef>
              <a:buSzPct val="100000"/>
              <a:defRPr sz="2000"/>
            </a:lvl2pPr>
            <a:lvl3pPr lvl="2" rtl="0">
              <a:spcBef>
                <a:spcPts val="0"/>
              </a:spcBef>
              <a:buSzPct val="100000"/>
              <a:defRPr sz="2000"/>
            </a:lvl3pPr>
            <a:lvl4pPr lvl="3" rtl="0">
              <a:spcBef>
                <a:spcPts val="0"/>
              </a:spcBef>
              <a:buSzPct val="100000"/>
              <a:defRPr sz="2000"/>
            </a:lvl4pPr>
            <a:lvl5pPr lvl="4" rtl="0">
              <a:spcBef>
                <a:spcPts val="0"/>
              </a:spcBef>
              <a:buSzPct val="100000"/>
              <a:defRPr sz="2000"/>
            </a:lvl5pPr>
            <a:lvl6pPr lvl="5" rtl="0">
              <a:spcBef>
                <a:spcPts val="0"/>
              </a:spcBef>
              <a:buSzPct val="100000"/>
              <a:defRPr sz="2000"/>
            </a:lvl6pPr>
            <a:lvl7pPr lvl="6" rtl="0">
              <a:spcBef>
                <a:spcPts val="0"/>
              </a:spcBef>
              <a:buSzPct val="100000"/>
              <a:defRPr sz="2000"/>
            </a:lvl7pPr>
            <a:lvl8pPr lvl="7" rtl="0">
              <a:spcBef>
                <a:spcPts val="0"/>
              </a:spcBef>
              <a:buSzPct val="100000"/>
              <a:defRPr sz="2000"/>
            </a:lvl8pPr>
            <a:lvl9pPr lvl="8" rtl="0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3"/>
          </p:nvPr>
        </p:nvSpPr>
        <p:spPr>
          <a:xfrm>
            <a:off x="6199477" y="1224350"/>
            <a:ext cx="2423100" cy="3549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2000"/>
            </a:lvl1pPr>
            <a:lvl2pPr lvl="1" rtl="0">
              <a:spcBef>
                <a:spcPts val="0"/>
              </a:spcBef>
              <a:buSzPct val="100000"/>
              <a:defRPr sz="2000"/>
            </a:lvl2pPr>
            <a:lvl3pPr lvl="2" rtl="0">
              <a:spcBef>
                <a:spcPts val="0"/>
              </a:spcBef>
              <a:buSzPct val="100000"/>
              <a:defRPr sz="2000"/>
            </a:lvl3pPr>
            <a:lvl4pPr lvl="3" rtl="0">
              <a:spcBef>
                <a:spcPts val="0"/>
              </a:spcBef>
              <a:buSzPct val="100000"/>
              <a:defRPr sz="2000"/>
            </a:lvl4pPr>
            <a:lvl5pPr lvl="4" rtl="0">
              <a:spcBef>
                <a:spcPts val="0"/>
              </a:spcBef>
              <a:buSzPct val="100000"/>
              <a:defRPr sz="2000"/>
            </a:lvl5pPr>
            <a:lvl6pPr lvl="5" rtl="0">
              <a:spcBef>
                <a:spcPts val="0"/>
              </a:spcBef>
              <a:buSzPct val="100000"/>
              <a:defRPr sz="2000"/>
            </a:lvl6pPr>
            <a:lvl7pPr lvl="6" rtl="0">
              <a:spcBef>
                <a:spcPts val="0"/>
              </a:spcBef>
              <a:buSzPct val="100000"/>
              <a:defRPr sz="2000"/>
            </a:lvl7pPr>
            <a:lvl8pPr lvl="7" rtl="0">
              <a:spcBef>
                <a:spcPts val="0"/>
              </a:spcBef>
              <a:buSzPct val="100000"/>
              <a:defRPr sz="2000"/>
            </a:lvl8pPr>
            <a:lvl9pPr lvl="8" rtl="0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pPr lvl="0">
                <a:spcBef>
                  <a:spcPts val="0"/>
                </a:spcBef>
                <a:buNone/>
              </a:pPr>
              <a:t>‹#›</a:t>
            </a:fld>
            <a:endParaRPr lang="en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843" y="291418"/>
            <a:ext cx="730532" cy="730532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inverted">
    <p:bg>
      <p:bgPr>
        <a:solidFill>
          <a:srgbClr val="E6E6E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0" t="0" r="0" b="0"/>
            <a:pathLst>
              <a:path w="132505" h="208586" extrusionOk="0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7" name="Shape 9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 flipH="1">
            <a:off x="472133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/>
          <p:nvPr/>
        </p:nvSpPr>
        <p:spPr>
          <a:xfrm flipH="1">
            <a:off x="990374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00BCD4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" smtClean="0"/>
              <a:pPr lvl="0" rtl="0">
                <a:spcBef>
                  <a:spcPts val="0"/>
                </a:spcBef>
                <a:buNone/>
              </a:pPr>
              <a:t>‹#›</a:t>
            </a:fld>
            <a:endParaRPr lang="en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buClr>
                <a:srgbClr val="FFFFFF"/>
              </a:buClr>
              <a:buSzPct val="1000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8700"/>
              </a:buClr>
              <a:buSzPct val="100000"/>
              <a:buFont typeface="Roboto"/>
              <a:buChar char="▸"/>
              <a:defRPr sz="3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480"/>
              </a:spcBef>
              <a:buClr>
                <a:srgbClr val="FF8700"/>
              </a:buClr>
              <a:buSzPct val="1000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480"/>
              </a:spcBef>
              <a:buClr>
                <a:srgbClr val="FF8700"/>
              </a:buClr>
              <a:buSzPct val="1000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360"/>
              </a:spcBef>
              <a:buClr>
                <a:srgbClr val="FF8700"/>
              </a:buClr>
              <a:buSzPct val="1000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fld id="{00000000-1234-1234-1234-123412341234}" type="slidenum">
              <a:rPr lang="en"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pPr lvl="0" algn="ctr">
                <a:spcBef>
                  <a:spcPts val="0"/>
                </a:spcBef>
                <a:buNone/>
              </a:pPr>
              <a:t>‹#›</a:t>
            </a:fld>
            <a:endParaRPr lang="en" sz="13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3" r:id="rId4"/>
    <p:sldLayoutId id="2147483658" r:id="rId5"/>
  </p:sldLayoutIdLst>
  <p:transition spd="slow"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565150" ty="-101600" sx="31000" sy="30000" flip="none" algn="tl"/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err="1" smtClean="0"/>
              <a:t>ChildStatus</a:t>
            </a:r>
            <a:endParaRPr lang="bg-BG" dirty="0"/>
          </a:p>
        </p:txBody>
      </p:sp>
      <p:sp>
        <p:nvSpPr>
          <p:cNvPr id="5" name="Текстово поле 5"/>
          <p:cNvSpPr txBox="1"/>
          <p:nvPr/>
        </p:nvSpPr>
        <p:spPr>
          <a:xfrm>
            <a:off x="5025342" y="-95250"/>
            <a:ext cx="41553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8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tserrat"/>
                <a:ea typeface="Montserrat"/>
                <a:cs typeface="Montserrat"/>
                <a:sym typeface="Montserrat"/>
              </a:rPr>
              <a:t>Автори:</a:t>
            </a:r>
            <a:br>
              <a:rPr lang="bg-BG" sz="28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tserrat"/>
                <a:ea typeface="Montserrat"/>
                <a:cs typeface="Montserrat"/>
                <a:sym typeface="Montserrat"/>
              </a:rPr>
            </a:br>
            <a:r>
              <a:rPr lang="bg-BG" sz="28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tserrat"/>
                <a:ea typeface="Montserrat"/>
                <a:cs typeface="Montserrat"/>
                <a:sym typeface="Montserrat"/>
              </a:rPr>
              <a:t>Веселин Николов</a:t>
            </a:r>
            <a:br>
              <a:rPr lang="bg-BG" sz="28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tserrat"/>
                <a:ea typeface="Montserrat"/>
                <a:cs typeface="Montserrat"/>
                <a:sym typeface="Montserrat"/>
              </a:rPr>
            </a:br>
            <a:r>
              <a:rPr lang="bg-BG" sz="28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tserrat"/>
                <a:ea typeface="Montserrat"/>
                <a:cs typeface="Montserrat"/>
                <a:sym typeface="Montserrat"/>
              </a:rPr>
              <a:t>Денислав Димчев</a:t>
            </a:r>
            <a:br>
              <a:rPr lang="bg-BG" sz="28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tserrat"/>
                <a:ea typeface="Montserrat"/>
                <a:cs typeface="Montserrat"/>
                <a:sym typeface="Montserrat"/>
              </a:rPr>
            </a:br>
            <a:r>
              <a:rPr lang="bg-BG" sz="28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tserrat"/>
                <a:ea typeface="Montserrat"/>
                <a:cs typeface="Montserrat"/>
                <a:sym typeface="Montserrat"/>
              </a:rPr>
              <a:t>ПГИ – гр. Перник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817" y="4412082"/>
            <a:ext cx="70439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000" b="1" dirty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Научен ръководител: </a:t>
            </a:r>
            <a:r>
              <a:rPr lang="bg-BG" sz="20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Montserrat"/>
              </a:rPr>
              <a:t>Людмил Велинов</a:t>
            </a:r>
          </a:p>
          <a:p>
            <a:r>
              <a:rPr lang="bg-BG" sz="20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Montserrat"/>
              </a:rPr>
              <a:t>Ст. </a:t>
            </a:r>
            <a:r>
              <a:rPr lang="bg-BG" sz="2000" b="1" dirty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Montserrat"/>
              </a:rPr>
              <a:t>учител по </a:t>
            </a:r>
            <a:r>
              <a:rPr lang="bg-BG" sz="2000" b="1" dirty="0" smtClean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Montserrat"/>
              </a:rPr>
              <a:t>информатика </a:t>
            </a:r>
            <a:r>
              <a:rPr lang="bg-BG" sz="2000" b="1" dirty="0">
                <a:ln w="12700">
                  <a:solidFill>
                    <a:schemeClr val="bg2"/>
                  </a:solidFill>
                  <a:prstDash val="solid"/>
                </a:ln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  <a:sym typeface="Montserrat"/>
              </a:rPr>
              <a:t>и ИТ в ПГИ – гр. Перник</a:t>
            </a:r>
            <a:endParaRPr lang="en-US" sz="2000" dirty="0">
              <a:latin typeface="Segoe UI Black" panose="020B0A02040204020203" pitchFamily="34" charset="0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g-BG" sz="3200" dirty="0" smtClean="0"/>
              <a:t>Цел на приложението</a:t>
            </a:r>
            <a:endParaRPr lang="en" sz="3200" dirty="0"/>
          </a:p>
        </p:txBody>
      </p:sp>
      <p:sp>
        <p:nvSpPr>
          <p:cNvPr id="2" name="Rectangle 1"/>
          <p:cNvSpPr/>
          <p:nvPr/>
        </p:nvSpPr>
        <p:spPr>
          <a:xfrm>
            <a:off x="1308100" y="2038350"/>
            <a:ext cx="6975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000" dirty="0" smtClean="0">
                <a:solidFill>
                  <a:srgbClr val="222222"/>
                </a:solidFill>
                <a:latin typeface="Roboto"/>
              </a:rPr>
              <a:t>Предоставяне на по-иновативен и надежден начин за свързване на родителите със своите деца.</a:t>
            </a:r>
            <a:endParaRPr lang="en-US" sz="3000" dirty="0">
              <a:solidFill>
                <a:srgbClr val="222222"/>
              </a:solidFill>
              <a:latin typeface="Roboto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bg-BG" sz="3200" dirty="0" smtClean="0"/>
              <a:t>Предназначение</a:t>
            </a:r>
            <a:endParaRPr lang="en" sz="3200" dirty="0"/>
          </a:p>
        </p:txBody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838200" y="1809750"/>
            <a:ext cx="7581900" cy="2667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algn="ctr">
              <a:buNone/>
            </a:pPr>
            <a:r>
              <a:rPr lang="bg-BG" dirty="0" smtClean="0"/>
              <a:t>Приложението е предназначено за всеки родител, който иска да бъде информиран за случващото се с детето му.</a:t>
            </a:r>
            <a:endParaRPr lang="en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bg-BG" sz="3200" dirty="0" smtClean="0"/>
              <a:t>Етапи на разработка</a:t>
            </a:r>
            <a:endParaRPr lang="en" sz="3200" dirty="0"/>
          </a:p>
        </p:txBody>
      </p:sp>
      <p:sp>
        <p:nvSpPr>
          <p:cNvPr id="8" name="Shape 246"/>
          <p:cNvSpPr/>
          <p:nvPr/>
        </p:nvSpPr>
        <p:spPr>
          <a:xfrm>
            <a:off x="1524000" y="2271450"/>
            <a:ext cx="2532449" cy="1443300"/>
          </a:xfrm>
          <a:prstGeom prst="chevron">
            <a:avLst>
              <a:gd name="adj" fmla="val 2548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Установяване на тема на проекта</a:t>
            </a:r>
            <a:endParaRPr lang="en" sz="18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Shape 248"/>
          <p:cNvSpPr/>
          <p:nvPr/>
        </p:nvSpPr>
        <p:spPr>
          <a:xfrm>
            <a:off x="3853632" y="2271450"/>
            <a:ext cx="2547165" cy="1443300"/>
          </a:xfrm>
          <a:prstGeom prst="chevron">
            <a:avLst>
              <a:gd name="adj" fmla="val 2548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Изграждане на функционален план</a:t>
            </a:r>
            <a:endParaRPr lang="en" sz="18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Shape 249"/>
          <p:cNvSpPr/>
          <p:nvPr/>
        </p:nvSpPr>
        <p:spPr>
          <a:xfrm>
            <a:off x="6172200" y="2280851"/>
            <a:ext cx="2548913" cy="1433899"/>
          </a:xfrm>
          <a:prstGeom prst="chevron">
            <a:avLst>
              <a:gd name="adj" fmla="val 2548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Избор на технологии</a:t>
            </a:r>
            <a:endParaRPr lang="en" sz="18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bg-BG" sz="3200" dirty="0" smtClean="0"/>
              <a:t>Етапи на разработка</a:t>
            </a:r>
            <a:endParaRPr lang="en" sz="3200" dirty="0"/>
          </a:p>
        </p:txBody>
      </p:sp>
      <p:sp>
        <p:nvSpPr>
          <p:cNvPr id="6" name="Shape 246"/>
          <p:cNvSpPr/>
          <p:nvPr/>
        </p:nvSpPr>
        <p:spPr>
          <a:xfrm>
            <a:off x="1524000" y="2271450"/>
            <a:ext cx="2532449" cy="1443300"/>
          </a:xfrm>
          <a:prstGeom prst="chevron">
            <a:avLst>
              <a:gd name="adj" fmla="val 2548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Изграждане на логически план</a:t>
            </a:r>
            <a:endParaRPr lang="en" sz="18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Shape 248"/>
          <p:cNvSpPr/>
          <p:nvPr/>
        </p:nvSpPr>
        <p:spPr>
          <a:xfrm>
            <a:off x="3810000" y="2271450"/>
            <a:ext cx="2547165" cy="1443300"/>
          </a:xfrm>
          <a:prstGeom prst="chevron">
            <a:avLst>
              <a:gd name="adj" fmla="val 2548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Разработка и тест</a:t>
            </a:r>
            <a:endParaRPr lang="en" sz="18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" name="Shape 249"/>
          <p:cNvSpPr/>
          <p:nvPr/>
        </p:nvSpPr>
        <p:spPr>
          <a:xfrm>
            <a:off x="6172200" y="2280851"/>
            <a:ext cx="2548913" cy="1433899"/>
          </a:xfrm>
          <a:prstGeom prst="chevron">
            <a:avLst>
              <a:gd name="adj" fmla="val 25486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bg-BG" sz="1800" dirty="0" smtClean="0">
                <a:solidFill>
                  <a:schemeClr val="bg1"/>
                </a:solidFill>
                <a:latin typeface="Roboto"/>
                <a:ea typeface="Roboto"/>
                <a:cs typeface="Roboto"/>
                <a:sym typeface="Roboto"/>
              </a:rPr>
              <a:t>Публикация</a:t>
            </a:r>
            <a:endParaRPr lang="en" sz="1800" dirty="0">
              <a:solidFill>
                <a:schemeClr val="bg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8894266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g-BG" sz="3200" dirty="0" smtClean="0"/>
              <a:t>Използвани езици и технологии</a:t>
            </a:r>
            <a:endParaRPr lang="en" sz="32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>
          <a:xfrm>
            <a:off x="6292641" y="1200150"/>
            <a:ext cx="2667000" cy="3549000"/>
          </a:xfrm>
        </p:spPr>
        <p:txBody>
          <a:bodyPr/>
          <a:lstStyle/>
          <a:p>
            <a:pPr>
              <a:buNone/>
            </a:pPr>
            <a:r>
              <a:rPr lang="en-AU" b="1" dirty="0" smtClean="0"/>
              <a:t>Android</a:t>
            </a:r>
            <a:r>
              <a:rPr lang="bg-BG" b="1" dirty="0" smtClean="0"/>
              <a:t>: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dirty="0" smtClean="0"/>
              <a:t> - Dagger2</a:t>
            </a:r>
            <a:br>
              <a:rPr lang="en-AU" dirty="0" smtClean="0"/>
            </a:br>
            <a:r>
              <a:rPr lang="en-AU" dirty="0" smtClean="0"/>
              <a:t> - MVP</a:t>
            </a:r>
          </a:p>
          <a:p>
            <a:pPr>
              <a:buNone/>
            </a:pPr>
            <a:r>
              <a:rPr lang="en-AU" dirty="0"/>
              <a:t> </a:t>
            </a:r>
            <a:r>
              <a:rPr lang="en-AU" dirty="0" smtClean="0"/>
              <a:t>- RxJava2</a:t>
            </a:r>
          </a:p>
          <a:p>
            <a:pPr>
              <a:buNone/>
            </a:pPr>
            <a:r>
              <a:rPr lang="en-AU" dirty="0"/>
              <a:t> </a:t>
            </a:r>
            <a:r>
              <a:rPr lang="en-AU" dirty="0" smtClean="0"/>
              <a:t>- Retrofit</a:t>
            </a:r>
            <a:br>
              <a:rPr lang="en-AU" dirty="0" smtClean="0"/>
            </a:br>
            <a:r>
              <a:rPr lang="en-AU" dirty="0" smtClean="0"/>
              <a:t> - Butterknife</a:t>
            </a:r>
          </a:p>
          <a:p>
            <a:pPr>
              <a:buNone/>
            </a:pPr>
            <a:r>
              <a:rPr lang="en-AU" dirty="0"/>
              <a:t> </a:t>
            </a:r>
            <a:r>
              <a:rPr lang="en-AU" dirty="0" smtClean="0"/>
              <a:t>- Play services</a:t>
            </a:r>
          </a:p>
          <a:p>
            <a:pPr>
              <a:buNone/>
            </a:pPr>
            <a:r>
              <a:rPr lang="en-AU" dirty="0"/>
              <a:t> </a:t>
            </a:r>
            <a:r>
              <a:rPr lang="en-AU" dirty="0" smtClean="0"/>
              <a:t>- Secure </a:t>
            </a:r>
            <a:r>
              <a:rPr lang="en-AU" dirty="0" smtClean="0"/>
              <a:t>Preferences</a:t>
            </a:r>
            <a:endParaRPr lang="bg-BG" dirty="0" smtClean="0"/>
          </a:p>
          <a:p>
            <a:pPr>
              <a:buNone/>
            </a:pPr>
            <a:r>
              <a:rPr lang="bg-BG" dirty="0"/>
              <a:t> </a:t>
            </a:r>
            <a:r>
              <a:rPr lang="bg-BG" dirty="0" smtClean="0"/>
              <a:t>- </a:t>
            </a:r>
            <a:r>
              <a:rPr lang="en-AU" dirty="0" smtClean="0"/>
              <a:t>Room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1246250"/>
            <a:ext cx="3718500" cy="1728400"/>
          </a:xfrm>
        </p:spPr>
        <p:txBody>
          <a:bodyPr/>
          <a:lstStyle/>
          <a:p>
            <a:pPr>
              <a:buNone/>
            </a:pPr>
            <a:r>
              <a:rPr lang="bg-BG" b="1" dirty="0" smtClean="0"/>
              <a:t>Сървър:</a:t>
            </a:r>
            <a:endParaRPr lang="en-AU" b="1" dirty="0" smtClean="0"/>
          </a:p>
          <a:p>
            <a:pPr>
              <a:buNone/>
            </a:pPr>
            <a:r>
              <a:rPr lang="en-AU" b="1" dirty="0"/>
              <a:t> </a:t>
            </a:r>
            <a:r>
              <a:rPr lang="en-AU" dirty="0" smtClean="0"/>
              <a:t>- Python</a:t>
            </a:r>
          </a:p>
          <a:p>
            <a:pPr>
              <a:buNone/>
            </a:pPr>
            <a:r>
              <a:rPr lang="en-AU" dirty="0"/>
              <a:t> </a:t>
            </a:r>
            <a:r>
              <a:rPr lang="en-AU" dirty="0" smtClean="0"/>
              <a:t>- Django</a:t>
            </a:r>
          </a:p>
          <a:p>
            <a:pPr>
              <a:buNone/>
            </a:pPr>
            <a:r>
              <a:rPr lang="en-AU" dirty="0"/>
              <a:t> </a:t>
            </a:r>
            <a:r>
              <a:rPr lang="en-AU" dirty="0" smtClean="0"/>
              <a:t>- Django rest framework</a:t>
            </a:r>
          </a:p>
          <a:p>
            <a:pPr>
              <a:buNone/>
            </a:pPr>
            <a:r>
              <a:rPr lang="en-AU" dirty="0"/>
              <a:t> </a:t>
            </a:r>
            <a:r>
              <a:rPr lang="en-AU" dirty="0" smtClean="0"/>
              <a:t>- Firebase cloud messaging</a:t>
            </a:r>
            <a:endParaRPr lang="bg-BG" dirty="0"/>
          </a:p>
        </p:txBody>
      </p:sp>
      <p:pic>
        <p:nvPicPr>
          <p:cNvPr id="1032" name="Picture 8" descr="Резултат с изображение за android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14800" y="4209557"/>
            <a:ext cx="58440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Резултат с изображение за angular 5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1" y="4209557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Резултат с изображение за django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605" y="4178702"/>
            <a:ext cx="704231" cy="70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Резултат с изображение за firebase cloud messaging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426" y="4164581"/>
            <a:ext cx="713614" cy="71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Резултат с изображение за butterknife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630" y="4119432"/>
            <a:ext cx="747494" cy="75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Резултат с изображение за rxjava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166" y="4145358"/>
            <a:ext cx="732837" cy="73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Резултат с изображение за play services 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637" y="3409950"/>
            <a:ext cx="1152145" cy="2049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Главни проблеми при разработване 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104900" y="1224350"/>
            <a:ext cx="7429500" cy="3549000"/>
          </a:xfrm>
        </p:spPr>
        <p:txBody>
          <a:bodyPr/>
          <a:lstStyle/>
          <a:p>
            <a:r>
              <a:rPr lang="bg-BG" dirty="0" smtClean="0"/>
              <a:t> Оптимална структура </a:t>
            </a:r>
            <a:endParaRPr lang="en-US" dirty="0" smtClean="0"/>
          </a:p>
          <a:p>
            <a:endParaRPr lang="bg-BG" dirty="0" smtClean="0"/>
          </a:p>
          <a:p>
            <a:r>
              <a:rPr lang="en-US" dirty="0" smtClean="0"/>
              <a:t> </a:t>
            </a:r>
            <a:r>
              <a:rPr lang="en-AU" dirty="0" err="1" smtClean="0"/>
              <a:t>Callback</a:t>
            </a:r>
            <a:r>
              <a:rPr lang="en-AU" dirty="0" smtClean="0"/>
              <a:t> hell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Multithreading</a:t>
            </a:r>
          </a:p>
          <a:p>
            <a:endParaRPr lang="en-US" dirty="0" smtClean="0"/>
          </a:p>
          <a:p>
            <a:r>
              <a:rPr lang="bg-BG" dirty="0"/>
              <a:t> </a:t>
            </a:r>
            <a:r>
              <a:rPr lang="bg-BG" dirty="0" smtClean="0"/>
              <a:t>Различни версии на </a:t>
            </a:r>
            <a:r>
              <a:rPr lang="en-US" dirty="0" smtClean="0"/>
              <a:t>Android </a:t>
            </a:r>
            <a:r>
              <a:rPr lang="bg-BG" dirty="0" smtClean="0"/>
              <a:t>и тяхната специфика </a:t>
            </a:r>
            <a:endParaRPr lang="en-US" dirty="0" smtClean="0"/>
          </a:p>
          <a:p>
            <a:endParaRPr lang="bg-BG" dirty="0" smtClean="0"/>
          </a:p>
          <a:p>
            <a:r>
              <a:rPr lang="bg-BG" dirty="0" smtClean="0"/>
              <a:t> Офлайн кеширане</a:t>
            </a:r>
            <a:endParaRPr lang="en-US" dirty="0" smtClean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g-BG" sz="3200" dirty="0" smtClean="0"/>
              <a:t>База данни </a:t>
            </a:r>
            <a:endParaRPr lang="en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025176"/>
            <a:ext cx="8039100" cy="390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809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g-BG" sz="3200" dirty="0" smtClean="0"/>
              <a:t>Демонстрация</a:t>
            </a:r>
            <a:endParaRPr lang="en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04665"/>
            <a:ext cx="1981200" cy="3522133"/>
          </a:xfrm>
          <a:prstGeom prst="rect">
            <a:avLst/>
          </a:prstGeom>
        </p:spPr>
      </p:pic>
      <p:pic>
        <p:nvPicPr>
          <p:cNvPr id="1028" name="Picture 4" descr="https://scontent-sof1-1.xx.fbcdn.net/v/t34.0-12/24251710_1535540609816976_1325520518_n.jpg?oh=1bdea77e8991db11fef733811dedd045&amp;oe=5A233AF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04664"/>
            <a:ext cx="1981200" cy="352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content-sof1-1.xx.fbcdn.net/v/t34.0-12/24257585_1535552273149143_127238220_n.jpg?oh=b3f8a3c375e9ee5367cc3ba1ba35c93c&amp;oe=5A23036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204664"/>
            <a:ext cx="1981200" cy="352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09265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bg-BG" sz="3200" dirty="0" smtClean="0"/>
              <a:t>Устойчивост на проекта</a:t>
            </a:r>
            <a:endParaRPr lang="en" sz="3200" dirty="0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idx="1"/>
          </p:nvPr>
        </p:nvSpPr>
        <p:spPr>
          <a:xfrm>
            <a:off x="1104900" y="1224350"/>
            <a:ext cx="8039100" cy="3549000"/>
          </a:xfrm>
          <a:noFill/>
        </p:spPr>
        <p:txBody>
          <a:bodyPr/>
          <a:lstStyle/>
          <a:p>
            <a:pPr>
              <a:buClr>
                <a:srgbClr val="8BC34A"/>
              </a:buClr>
            </a:pPr>
            <a:r>
              <a:rPr lang="bg-BG" sz="2200" dirty="0" smtClean="0"/>
              <a:t> Добавяне на голям набор от опции за персонализиране </a:t>
            </a:r>
            <a:r>
              <a:rPr lang="en-AU" sz="2200" dirty="0" smtClean="0"/>
              <a:t>/Customization/</a:t>
            </a:r>
            <a:endParaRPr lang="bg-BG" sz="2200" dirty="0" smtClean="0"/>
          </a:p>
          <a:p>
            <a:pPr>
              <a:buClr>
                <a:srgbClr val="8BC34A"/>
              </a:buClr>
            </a:pPr>
            <a:endParaRPr lang="bg-BG" sz="2200" dirty="0" smtClean="0"/>
          </a:p>
          <a:p>
            <a:pPr>
              <a:buClr>
                <a:srgbClr val="8BC34A"/>
              </a:buClr>
            </a:pPr>
            <a:r>
              <a:rPr lang="bg-BG" sz="2200" dirty="0" smtClean="0"/>
              <a:t> Отдръпване от </a:t>
            </a:r>
            <a:r>
              <a:rPr lang="en-AU" sz="2200" dirty="0" smtClean="0"/>
              <a:t>FCM </a:t>
            </a:r>
            <a:r>
              <a:rPr lang="bg-BG" sz="2200" dirty="0" smtClean="0"/>
              <a:t>и замяна с аналогична технология, която да хостваме на собствена машина и да имаме повече възможност за приспособяване към проекта</a:t>
            </a:r>
          </a:p>
          <a:p>
            <a:pPr>
              <a:buClr>
                <a:srgbClr val="8BC34A"/>
              </a:buClr>
            </a:pPr>
            <a:endParaRPr lang="bg-BG" sz="2200" dirty="0" smtClean="0"/>
          </a:p>
          <a:p>
            <a:pPr>
              <a:buClr>
                <a:srgbClr val="8BC34A"/>
              </a:buClr>
            </a:pPr>
            <a:r>
              <a:rPr lang="bg-BG" sz="2200" dirty="0" smtClean="0"/>
              <a:t> Разработка на нови функционалности според търсенето и потребителските мнения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7" y="2724150"/>
            <a:ext cx="2057400" cy="2057400"/>
          </a:xfrm>
          <a:prstGeom prst="rect">
            <a:avLst/>
          </a:prstGeom>
        </p:spPr>
      </p:pic>
      <p:pic>
        <p:nvPicPr>
          <p:cNvPr id="2056" name="Picture 8" descr="Свързано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454" y="1352640"/>
            <a:ext cx="3424146" cy="358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0" y="133350"/>
            <a:ext cx="87200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4800" i="1" dirty="0">
                <a:solidFill>
                  <a:srgbClr val="8BC34A"/>
                </a:solidFill>
                <a:latin typeface="Dosis"/>
              </a:rPr>
              <a:t>Благодарим за вниманието!</a:t>
            </a:r>
          </a:p>
          <a:p>
            <a:pPr lvl="0" algn="ctr"/>
            <a:r>
              <a:rPr lang="en-US" sz="2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osis"/>
              </a:rPr>
              <a:t>                                       </a:t>
            </a:r>
            <a:r>
              <a:rPr lang="bg-BG" sz="2400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Dosis"/>
              </a:rPr>
              <a:t>Очакваме </a:t>
            </a:r>
            <a:r>
              <a:rPr lang="bg-BG" sz="2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Dosis"/>
              </a:rPr>
              <a:t>Вашите въпроси </a:t>
            </a:r>
            <a:endParaRPr lang="en" sz="2400" i="1" dirty="0">
              <a:solidFill>
                <a:schemeClr val="tx1">
                  <a:lumMod val="50000"/>
                  <a:lumOff val="50000"/>
                </a:schemeClr>
              </a:solidFill>
              <a:latin typeface="Dosi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lliam templat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</TotalTime>
  <Words>192</Words>
  <Application>Microsoft Office PowerPoint</Application>
  <PresentationFormat>On-screen Show (16:9)</PresentationFormat>
  <Paragraphs>48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Dosis</vt:lpstr>
      <vt:lpstr>Montserrat</vt:lpstr>
      <vt:lpstr>Roboto</vt:lpstr>
      <vt:lpstr>Segoe UI Black</vt:lpstr>
      <vt:lpstr>William template</vt:lpstr>
      <vt:lpstr>ChildStatus</vt:lpstr>
      <vt:lpstr>Цел на приложението</vt:lpstr>
      <vt:lpstr>Предназначение</vt:lpstr>
      <vt:lpstr>Етапи на разработка</vt:lpstr>
      <vt:lpstr>Етапи на разработка</vt:lpstr>
      <vt:lpstr>Използвани езици и технологии</vt:lpstr>
      <vt:lpstr>Главни проблеми при разработване </vt:lpstr>
      <vt:lpstr>База данни </vt:lpstr>
      <vt:lpstr>Демонстрация</vt:lpstr>
      <vt:lpstr>Устойчивост на проекта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Velinov</dc:creator>
  <cp:lastModifiedBy>Admin</cp:lastModifiedBy>
  <cp:revision>63</cp:revision>
  <dcterms:modified xsi:type="dcterms:W3CDTF">2018-03-13T11:34:13Z</dcterms:modified>
</cp:coreProperties>
</file>